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140" r:id="rId3"/>
    <p:sldId id="1141" r:id="rId4"/>
    <p:sldId id="1142" r:id="rId5"/>
    <p:sldId id="1148" r:id="rId6"/>
    <p:sldId id="1147" r:id="rId7"/>
    <p:sldId id="1149" r:id="rId8"/>
    <p:sldId id="1144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82" d="100"/>
          <a:sy n="82" d="100"/>
        </p:scale>
        <p:origin x="52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 提优冲刺篇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89479"/>
            <a:ext cx="11485848" cy="1754326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由两部分构成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在第一部分中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张华和人工智能聊天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得到了啼笑皆非的回答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第二部分提出了四个具体的方法来帮助人们更好地向人工智能提问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获得自己想要的信息。</a:t>
            </a:r>
            <a:endParaRPr lang="zh-CN" altLang="en-US" dirty="0"/>
          </a:p>
        </p:txBody>
      </p:sp>
      <p:pic>
        <p:nvPicPr>
          <p:cNvPr id="5" name="语篇导航-DA.eps" descr="id:21474872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3015511"/>
            <a:ext cx="1620520" cy="3956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539" y="1340768"/>
            <a:ext cx="10683332" cy="1247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5515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人工智能技术已经成为我们日常生活中不可或缺的辅助工具。然而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不恰当的提问方式有时会引出啼笑皆非的回应。请阅读以下张华和人工智能的聊天记录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并学习和总结如何正确地向人工智能系统求助。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5674" y="2322622"/>
            <a:ext cx="10799064" cy="4152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657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522901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根据提示可知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提问要将问题具体化。故选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6196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请将以下标题填入短文中合适的位置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其中有一个选项多余。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5607971"/>
              </p:ext>
            </p:extLst>
          </p:nvPr>
        </p:nvGraphicFramePr>
        <p:xfrm>
          <a:off x="343710" y="1816040"/>
          <a:ext cx="11502992" cy="1097280"/>
        </p:xfrm>
        <a:graphic>
          <a:graphicData uri="http://schemas.openxmlformats.org/drawingml/2006/table">
            <a:tbl>
              <a:tblPr firstRow="1" firstCol="1" bandRow="1"/>
              <a:tblGrid>
                <a:gridCol w="1431016">
                  <a:extLst>
                    <a:ext uri="{9D8B030D-6E8A-4147-A177-3AD203B41FA5}">
                      <a16:colId xmlns:a16="http://schemas.microsoft.com/office/drawing/2014/main" xmlns="" val="352024051"/>
                    </a:ext>
                  </a:extLst>
                </a:gridCol>
                <a:gridCol w="10071976">
                  <a:extLst>
                    <a:ext uri="{9D8B030D-6E8A-4147-A177-3AD203B41FA5}">
                      <a16:colId xmlns:a16="http://schemas.microsoft.com/office/drawing/2014/main" xmlns="" val="960149971"/>
                    </a:ext>
                  </a:extLst>
                </a:gridCol>
              </a:tblGrid>
              <a:tr h="905193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690620" algn="l"/>
                          <a:tab pos="6210935" algn="l"/>
                        </a:tabLst>
                      </a:pPr>
                      <a:r>
                        <a:rPr lang="en-US" sz="2400" dirty="0">
                          <a:solidFill>
                            <a:srgbClr val="00B0F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dirty="0" smtClean="0">
                          <a:solidFill>
                            <a:srgbClr val="00B0F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 smtClean="0"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</a:t>
                      </a:r>
                      <a:r>
                        <a:rPr lang="zh-CN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690620" algn="l"/>
                          <a:tab pos="6210935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×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Tell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about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history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690620" algn="l"/>
                          <a:tab pos="6210935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√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Please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describe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causes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World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Ⅱ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specifically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具体地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669" marR="366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392589945"/>
                  </a:ext>
                </a:extLst>
              </a:tr>
            </a:tbl>
          </a:graphicData>
        </a:graphic>
      </p:graphicFrame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428816"/>
            <a:ext cx="11485848" cy="168424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654675" algn="l"/>
                <a:tab pos="62103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Improve spoken English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 more questions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654675" algn="l"/>
                <a:tab pos="62103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Describe specifically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 your interests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654675" algn="l"/>
                <a:tab pos="62103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Narrow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缩小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information circle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8622" y="215183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23102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76909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根据提示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“I’m interested in reading science fiction novels with a focus on AI. I would like to know some good books of this kind”,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AI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提问的时候要将自己的兴趣所在阐明。故选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0950902"/>
              </p:ext>
            </p:extLst>
          </p:nvPr>
        </p:nvGraphicFramePr>
        <p:xfrm>
          <a:off x="343710" y="880660"/>
          <a:ext cx="11502992" cy="1645920"/>
        </p:xfrm>
        <a:graphic>
          <a:graphicData uri="http://schemas.openxmlformats.org/drawingml/2006/table">
            <a:tbl>
              <a:tblPr firstRow="1" firstCol="1" bandRow="1"/>
              <a:tblGrid>
                <a:gridCol w="1431016">
                  <a:extLst>
                    <a:ext uri="{9D8B030D-6E8A-4147-A177-3AD203B41FA5}">
                      <a16:colId xmlns:a16="http://schemas.microsoft.com/office/drawing/2014/main" xmlns="" val="352024051"/>
                    </a:ext>
                  </a:extLst>
                </a:gridCol>
                <a:gridCol w="10071976">
                  <a:extLst>
                    <a:ext uri="{9D8B030D-6E8A-4147-A177-3AD203B41FA5}">
                      <a16:colId xmlns:a16="http://schemas.microsoft.com/office/drawing/2014/main" xmlns="" val="960149971"/>
                    </a:ext>
                  </a:extLst>
                </a:gridCol>
              </a:tblGrid>
              <a:tr h="1206923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690620" algn="l"/>
                          <a:tab pos="6210935" algn="l"/>
                        </a:tabLst>
                      </a:pPr>
                      <a:r>
                        <a:rPr lang="en-US" sz="2400" dirty="0">
                          <a:solidFill>
                            <a:srgbClr val="00B0F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dirty="0" smtClean="0">
                          <a:solidFill>
                            <a:srgbClr val="00B0F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400" dirty="0" smtClean="0"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</a:t>
                      </a:r>
                      <a:r>
                        <a:rPr lang="zh-CN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690620" algn="l"/>
                          <a:tab pos="6210935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×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“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What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good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books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690620" algn="l"/>
                          <a:tab pos="6210935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√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“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interested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reading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science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fiction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novels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focus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AI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would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like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know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some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good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books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kind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really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interested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them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669" marR="366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73162836"/>
                  </a:ext>
                </a:extLst>
              </a:tr>
            </a:tbl>
          </a:graphicData>
        </a:graphic>
      </p:graphicFrame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012840"/>
            <a:ext cx="11485848" cy="168424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654675" algn="l"/>
                <a:tab pos="62103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Improve spoken English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 more questions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654675" algn="l"/>
                <a:tab pos="62103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Describe specifically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 your interests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654675" algn="l"/>
                <a:tab pos="62103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Narrow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缩小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information circle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66614" y="152710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76742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72514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根据提示要将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天气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五日内气象预报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提问时要将范围缩小。故选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9765486"/>
              </p:ext>
            </p:extLst>
          </p:nvPr>
        </p:nvGraphicFramePr>
        <p:xfrm>
          <a:off x="343710" y="836712"/>
          <a:ext cx="11502992" cy="1645920"/>
        </p:xfrm>
        <a:graphic>
          <a:graphicData uri="http://schemas.openxmlformats.org/drawingml/2006/table">
            <a:tbl>
              <a:tblPr firstRow="1" firstCol="1" bandRow="1"/>
              <a:tblGrid>
                <a:gridCol w="1431016">
                  <a:extLst>
                    <a:ext uri="{9D8B030D-6E8A-4147-A177-3AD203B41FA5}">
                      <a16:colId xmlns:a16="http://schemas.microsoft.com/office/drawing/2014/main" xmlns="" val="352024051"/>
                    </a:ext>
                  </a:extLst>
                </a:gridCol>
                <a:gridCol w="10071976">
                  <a:extLst>
                    <a:ext uri="{9D8B030D-6E8A-4147-A177-3AD203B41FA5}">
                      <a16:colId xmlns:a16="http://schemas.microsoft.com/office/drawing/2014/main" xmlns="" val="960149971"/>
                    </a:ext>
                  </a:extLst>
                </a:gridCol>
              </a:tblGrid>
              <a:tr h="1206923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690620" algn="l"/>
                          <a:tab pos="6210935" algn="l"/>
                        </a:tabLst>
                      </a:pPr>
                      <a:r>
                        <a:rPr lang="en-US" sz="2400" dirty="0">
                          <a:solidFill>
                            <a:srgbClr val="00B0F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400" dirty="0" smtClean="0">
                          <a:solidFill>
                            <a:srgbClr val="00B0F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400" dirty="0" smtClean="0"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</a:t>
                      </a:r>
                      <a:r>
                        <a:rPr lang="zh-CN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690620" algn="l"/>
                          <a:tab pos="6210935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×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“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Tell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about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weather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690620" algn="l"/>
                          <a:tab pos="6210935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√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“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Tell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5-day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weather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forecast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预报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Ningbo,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only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want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know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temperature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want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know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precipitation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降水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669" marR="366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812196129"/>
                  </a:ext>
                </a:extLst>
              </a:tr>
            </a:tbl>
          </a:graphicData>
        </a:graphic>
      </p:graphicFrame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924944"/>
            <a:ext cx="11485848" cy="168424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654675" algn="l"/>
                <a:tab pos="62103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Improve spoken English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 more questions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654675" algn="l"/>
                <a:tab pos="62103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Describe specifically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 your interests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654675" algn="l"/>
                <a:tab pos="62103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Narrow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缩小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information circle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54645" y="1431438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05744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89104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根据提示后面接连问了三个问题可知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提问有疑惑时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可进一步问问题。故选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1146409"/>
              </p:ext>
            </p:extLst>
          </p:nvPr>
        </p:nvGraphicFramePr>
        <p:xfrm>
          <a:off x="343710" y="1052736"/>
          <a:ext cx="11502992" cy="1645920"/>
        </p:xfrm>
        <a:graphic>
          <a:graphicData uri="http://schemas.openxmlformats.org/drawingml/2006/table">
            <a:tbl>
              <a:tblPr firstRow="1" firstCol="1" bandRow="1"/>
              <a:tblGrid>
                <a:gridCol w="1431016">
                  <a:extLst>
                    <a:ext uri="{9D8B030D-6E8A-4147-A177-3AD203B41FA5}">
                      <a16:colId xmlns:a16="http://schemas.microsoft.com/office/drawing/2014/main" xmlns="" val="352024051"/>
                    </a:ext>
                  </a:extLst>
                </a:gridCol>
                <a:gridCol w="10071976">
                  <a:extLst>
                    <a:ext uri="{9D8B030D-6E8A-4147-A177-3AD203B41FA5}">
                      <a16:colId xmlns:a16="http://schemas.microsoft.com/office/drawing/2014/main" xmlns="" val="960149971"/>
                    </a:ext>
                  </a:extLst>
                </a:gridCol>
              </a:tblGrid>
              <a:tr h="1206923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690620" algn="l"/>
                          <a:tab pos="6210935" algn="l"/>
                        </a:tabLst>
                      </a:pPr>
                      <a:r>
                        <a:rPr lang="en-US" sz="2400" dirty="0">
                          <a:solidFill>
                            <a:srgbClr val="00B0F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400" dirty="0" smtClean="0">
                          <a:solidFill>
                            <a:srgbClr val="00B0F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400" dirty="0" smtClean="0"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</a:t>
                      </a:r>
                      <a:r>
                        <a:rPr lang="zh-CN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690620" algn="l"/>
                          <a:tab pos="6210935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×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“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confused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690620" algn="l"/>
                          <a:tab pos="6210935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√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“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confused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about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how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use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AI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robot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Could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explain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how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use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How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ask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questions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believe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all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669" marR="366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48882139"/>
                  </a:ext>
                </a:extLst>
              </a:tr>
            </a:tbl>
          </a:graphicData>
        </a:graphic>
      </p:graphicFrame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068960"/>
            <a:ext cx="11485848" cy="168424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654675" algn="l"/>
                <a:tab pos="62103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Improve spoken English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 more questions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654675" algn="l"/>
                <a:tab pos="62103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Describe specifically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 your interests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654675" algn="l"/>
                <a:tab pos="62103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Narrow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缩小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information circle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63976" y="1656793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60851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23485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本文主要讲述了如何和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展开对话来获得自己想要的信息。故填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to communicate with AI robot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答案不唯一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言之有理即可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65879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How to communicate with AI robot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136154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请给上面的表格拟一个总标题（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不多于八个词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8236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478</TotalTime>
  <Words>306</Words>
  <Application>Microsoft Office PowerPoint</Application>
  <PresentationFormat>自定义</PresentationFormat>
  <Paragraphs>41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7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455</cp:revision>
  <dcterms:created xsi:type="dcterms:W3CDTF">2020-11-06T05:24:00Z</dcterms:created>
  <dcterms:modified xsi:type="dcterms:W3CDTF">2025-09-17T18:08:26Z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